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262" r:id="rId4"/>
    <p:sldId id="295" r:id="rId5"/>
    <p:sldId id="296" r:id="rId6"/>
    <p:sldId id="297" r:id="rId7"/>
    <p:sldId id="298" r:id="rId8"/>
    <p:sldId id="299" r:id="rId9"/>
    <p:sldId id="300" r:id="rId10"/>
    <p:sldId id="294" r:id="rId11"/>
    <p:sldId id="257" r:id="rId12"/>
    <p:sldId id="258" r:id="rId13"/>
    <p:sldId id="259" r:id="rId14"/>
    <p:sldId id="263" r:id="rId15"/>
    <p:sldId id="260" r:id="rId16"/>
    <p:sldId id="261" r:id="rId17"/>
    <p:sldId id="264" r:id="rId18"/>
    <p:sldId id="265" r:id="rId19"/>
    <p:sldId id="291" r:id="rId20"/>
    <p:sldId id="268" r:id="rId21"/>
    <p:sldId id="266" r:id="rId22"/>
    <p:sldId id="267" r:id="rId23"/>
    <p:sldId id="293" r:id="rId24"/>
    <p:sldId id="292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90" r:id="rId35"/>
    <p:sldId id="278" r:id="rId36"/>
    <p:sldId id="279" r:id="rId37"/>
    <p:sldId id="280" r:id="rId38"/>
    <p:sldId id="281" r:id="rId39"/>
    <p:sldId id="282" r:id="rId40"/>
    <p:sldId id="283" r:id="rId41"/>
    <p:sldId id="287" r:id="rId42"/>
    <p:sldId id="284" r:id="rId43"/>
    <p:sldId id="285" r:id="rId44"/>
    <p:sldId id="286" r:id="rId45"/>
    <p:sldId id="288" r:id="rId46"/>
    <p:sldId id="289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01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441" autoAdjust="0"/>
  </p:normalViewPr>
  <p:slideViewPr>
    <p:cSldViewPr snapToGrid="0">
      <p:cViewPr>
        <p:scale>
          <a:sx n="51" d="100"/>
          <a:sy n="51" d="100"/>
        </p:scale>
        <p:origin x="-1464" y="-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170" y="1599268"/>
            <a:ext cx="8361229" cy="3035794"/>
          </a:xfrm>
        </p:spPr>
        <p:txBody>
          <a:bodyPr/>
          <a:lstStyle/>
          <a:p>
            <a:r>
              <a:rPr lang="en-US" dirty="0" smtClean="0"/>
              <a:t>Manual guide</a:t>
            </a:r>
            <a:br>
              <a:rPr lang="en-US" dirty="0" smtClean="0"/>
            </a:br>
            <a:r>
              <a:rPr lang="en-US" dirty="0" smtClean="0"/>
              <a:t>My UMS </a:t>
            </a:r>
            <a:r>
              <a:rPr lang="en-US" dirty="0" err="1" smtClean="0"/>
              <a:t>fitur</a:t>
            </a:r>
            <a:r>
              <a:rPr lang="en-US" dirty="0" smtClean="0"/>
              <a:t> 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GJM assign reviewer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PID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736" y="1324303"/>
            <a:ext cx="9401504" cy="50679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60634" y="3457903"/>
            <a:ext cx="1891863" cy="212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833086" y="5478518"/>
            <a:ext cx="5075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55243" y="5293852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96089" y="3547131"/>
            <a:ext cx="564545" cy="153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0580" y="2900800"/>
            <a:ext cx="140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GJM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4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32172"/>
          <a:stretch/>
        </p:blipFill>
        <p:spPr>
          <a:xfrm>
            <a:off x="1371599" y="1301899"/>
            <a:ext cx="10067925" cy="5556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/</a:t>
            </a:r>
            <a:r>
              <a:rPr lang="en-US" dirty="0" err="1" smtClean="0"/>
              <a:t>Ganti</a:t>
            </a:r>
            <a:r>
              <a:rPr lang="en-US" dirty="0" smtClean="0"/>
              <a:t> Reviewer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29983" y="4475181"/>
            <a:ext cx="664746" cy="2576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94729" y="4290515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Masukkan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/</a:t>
            </a:r>
            <a:r>
              <a:rPr lang="en-US" dirty="0" err="1" smtClean="0"/>
              <a:t>UniID</a:t>
            </a:r>
            <a:r>
              <a:rPr lang="en-US" dirty="0" smtClean="0"/>
              <a:t> reviewer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61" b="18317"/>
          <a:stretch/>
        </p:blipFill>
        <p:spPr>
          <a:xfrm>
            <a:off x="1371599" y="1253266"/>
            <a:ext cx="10067925" cy="5604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-plot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72169" y="5755341"/>
            <a:ext cx="527125" cy="3550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78362" y="5386009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mengganti</a:t>
            </a:r>
            <a:r>
              <a:rPr lang="en-US" dirty="0" smtClean="0"/>
              <a:t> reviewer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8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Reviewer </a:t>
            </a:r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juan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07" t="25473" r="107" b="24033"/>
          <a:stretch/>
        </p:blipFill>
        <p:spPr>
          <a:xfrm>
            <a:off x="1371599" y="1420009"/>
            <a:ext cx="10067925" cy="41360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9325" y="3059870"/>
            <a:ext cx="1891863" cy="141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0461" y="3059870"/>
            <a:ext cx="371138" cy="242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739" y="2413539"/>
            <a:ext cx="1126860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Reviewer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520518" y="3808207"/>
            <a:ext cx="419548" cy="355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90405" y="3912211"/>
            <a:ext cx="140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466" b="4384"/>
          <a:stretch/>
        </p:blipFill>
        <p:spPr>
          <a:xfrm>
            <a:off x="1371599" y="1316156"/>
            <a:ext cx="10067925" cy="5336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juan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kriteria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291144" y="2795752"/>
            <a:ext cx="480756" cy="4028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9093" y="1492994"/>
            <a:ext cx="15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Proposal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102028" y="1505064"/>
            <a:ext cx="607065" cy="2081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59672" y="2426420"/>
            <a:ext cx="171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Masukkan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300"/>
          <a:stretch/>
        </p:blipFill>
        <p:spPr>
          <a:xfrm>
            <a:off x="1371599" y="1759215"/>
            <a:ext cx="10067925" cy="4235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Merekomendasi</a:t>
            </a:r>
            <a:r>
              <a:rPr lang="en-US" dirty="0" smtClean="0"/>
              <a:t> dana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catatan</a:t>
            </a:r>
            <a:r>
              <a:rPr lang="en-US" dirty="0" smtClean="0"/>
              <a:t> </a:t>
            </a:r>
            <a:r>
              <a:rPr lang="en-US" dirty="0" err="1" smtClean="0"/>
              <a:t>perbaikan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813" b="5509"/>
          <a:stretch/>
        </p:blipFill>
        <p:spPr>
          <a:xfrm>
            <a:off x="1371599" y="1324303"/>
            <a:ext cx="10067925" cy="374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juan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625622" y="3303710"/>
            <a:ext cx="419548" cy="355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95509" y="3407714"/>
            <a:ext cx="1409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mengubah</a:t>
            </a:r>
            <a:r>
              <a:rPr lang="en-US" dirty="0" smtClean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PENGUSUL MEREVISI PROPOSAL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MENU HIBAH PID PENELITIAN DAN PENGABDIAN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6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7648575" cy="515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Merevisi</a:t>
            </a:r>
            <a:r>
              <a:rPr lang="en-US" dirty="0" smtClean="0"/>
              <a:t> proposal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61490" y="4750677"/>
            <a:ext cx="140410" cy="252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33297" y="4897821"/>
            <a:ext cx="352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</a:t>
            </a:r>
            <a:r>
              <a:rPr lang="en-US" dirty="0" err="1" smtClean="0"/>
              <a:t>dokumen</a:t>
            </a:r>
            <a:r>
              <a:rPr lang="en-US" dirty="0" smtClean="0"/>
              <a:t> </a:t>
            </a:r>
            <a:r>
              <a:rPr lang="en-US" dirty="0" err="1" smtClean="0"/>
              <a:t>revisi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61794" y="3747617"/>
            <a:ext cx="1975946" cy="1003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GJM </a:t>
            </a:r>
            <a:r>
              <a:rPr lang="en-US" dirty="0" err="1" smtClean="0"/>
              <a:t>memutuskan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3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direvisi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pengusul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36" t="12028" b="25980"/>
          <a:stretch/>
        </p:blipFill>
        <p:spPr>
          <a:xfrm>
            <a:off x="1371598" y="1322988"/>
            <a:ext cx="10680289" cy="45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direvisi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pengusul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5" y="1324303"/>
            <a:ext cx="7734300" cy="4533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410586" y="3725917"/>
            <a:ext cx="187004" cy="2725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40413" y="3998451"/>
            <a:ext cx="38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memutuskan</a:t>
            </a:r>
            <a:r>
              <a:rPr lang="en-US" dirty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Hasil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13" y="1324303"/>
            <a:ext cx="10877550" cy="53911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647089" y="6411310"/>
            <a:ext cx="49398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1076" y="6226644"/>
            <a:ext cx="59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</a:t>
            </a:r>
            <a:r>
              <a:rPr lang="en-US" dirty="0" smtClean="0"/>
              <a:t> reviewer ke-3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diperlukan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Hasil</a:t>
            </a:r>
            <a:r>
              <a:rPr lang="en-US" dirty="0" smtClean="0"/>
              <a:t>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0" y="1324303"/>
            <a:ext cx="11140475" cy="47214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538344" y="5346551"/>
            <a:ext cx="558781" cy="3870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97124" y="5548912"/>
            <a:ext cx="59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penerimaan</a:t>
            </a:r>
            <a:r>
              <a:rPr lang="en-US" dirty="0" smtClean="0"/>
              <a:t>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DEKAN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disetujui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GJM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9829800" cy="4991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861738" y="5670517"/>
            <a:ext cx="5465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57935" y="5485851"/>
            <a:ext cx="59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5754" y="3963759"/>
            <a:ext cx="1891863" cy="215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9319" y="3317428"/>
            <a:ext cx="869358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Dekan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883998" y="3963759"/>
            <a:ext cx="370265" cy="29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792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Bendahara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r>
              <a:rPr lang="en-US" dirty="0" smtClean="0"/>
              <a:t> </a:t>
            </a:r>
            <a:r>
              <a:rPr lang="en-US" dirty="0" err="1" smtClean="0"/>
              <a:t>mencairkan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DOSEN MENGAJUKAN PROPOSAL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3601" y="2847696"/>
            <a:ext cx="1302726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Bendahara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Mencetak</a:t>
            </a:r>
            <a:r>
              <a:rPr lang="en-US" sz="3600" dirty="0" smtClean="0"/>
              <a:t> Surat </a:t>
            </a:r>
            <a:r>
              <a:rPr lang="en-US" sz="3600" dirty="0" err="1" smtClean="0"/>
              <a:t>Perintah</a:t>
            </a:r>
            <a:r>
              <a:rPr lang="en-US" sz="3600" dirty="0" smtClean="0"/>
              <a:t> </a:t>
            </a:r>
            <a:r>
              <a:rPr lang="en-US" sz="3600" dirty="0" err="1" smtClean="0"/>
              <a:t>Pencairan</a:t>
            </a:r>
            <a:r>
              <a:rPr lang="en-US" sz="3600" dirty="0" smtClean="0"/>
              <a:t> Dana (SPPD)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7" y="1324303"/>
            <a:ext cx="9753600" cy="4800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541411" y="2370267"/>
            <a:ext cx="5465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87949" y="2185602"/>
            <a:ext cx="27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SPPD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5754" y="3636579"/>
            <a:ext cx="1891863" cy="2480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868047" y="3490113"/>
            <a:ext cx="370265" cy="29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Surat </a:t>
            </a:r>
            <a:r>
              <a:rPr lang="en-US" sz="4000" dirty="0" err="1" smtClean="0"/>
              <a:t>Perintah</a:t>
            </a:r>
            <a:r>
              <a:rPr lang="en-US" sz="4000" dirty="0" smtClean="0"/>
              <a:t> </a:t>
            </a:r>
            <a:r>
              <a:rPr lang="en-US" sz="4000" dirty="0" err="1" smtClean="0"/>
              <a:t>Pencairan</a:t>
            </a:r>
            <a:r>
              <a:rPr lang="en-US" sz="4000" dirty="0" smtClean="0"/>
              <a:t> Dana (SPPD)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99"/>
          <a:stretch/>
        </p:blipFill>
        <p:spPr>
          <a:xfrm>
            <a:off x="2723163" y="1418897"/>
            <a:ext cx="7486650" cy="5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Pengusul</a:t>
            </a:r>
            <a:r>
              <a:rPr lang="en-US" dirty="0" smtClean="0"/>
              <a:t> </a:t>
            </a:r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324303"/>
            <a:ext cx="8802415" cy="533899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325711" y="5355205"/>
            <a:ext cx="5465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2448" y="5170539"/>
            <a:ext cx="27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melaporkan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437289"/>
            <a:ext cx="9485587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GJM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2792" y="3332089"/>
            <a:ext cx="1302726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55503"/>
            <a:ext cx="9648825" cy="441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Menyetujui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702566" y="5065986"/>
            <a:ext cx="241737" cy="294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91201" y="5360276"/>
            <a:ext cx="315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5965" y="4009620"/>
            <a:ext cx="1891863" cy="804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877238" y="3974506"/>
            <a:ext cx="370265" cy="29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248596"/>
            <a:ext cx="8590771" cy="4773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399283" y="5190196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8496" y="5481809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Dekan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485572"/>
            <a:ext cx="9648825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disetujui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GJM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918191" y="5223641"/>
            <a:ext cx="367862" cy="304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78111" y="5381469"/>
            <a:ext cx="38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4236" y="4456386"/>
            <a:ext cx="1750715" cy="767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8178" y="3517125"/>
            <a:ext cx="1038920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Laporan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984010" y="4163456"/>
            <a:ext cx="370265" cy="29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469"/>
          <a:stretch/>
        </p:blipFill>
        <p:spPr>
          <a:xfrm>
            <a:off x="1468230" y="1392235"/>
            <a:ext cx="9829800" cy="4020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68230" y="2922645"/>
            <a:ext cx="1799077" cy="1738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03685" y="3011873"/>
            <a:ext cx="564545" cy="153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8176" y="2365542"/>
            <a:ext cx="134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PID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818651" y="2524957"/>
            <a:ext cx="492939" cy="63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1018" y="2319375"/>
            <a:ext cx="279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mengajukan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pencairan</a:t>
            </a:r>
            <a:r>
              <a:rPr lang="en-US" dirty="0" smtClean="0"/>
              <a:t> dana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2"/>
            <a:ext cx="8812925" cy="53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19" y="1208693"/>
            <a:ext cx="8487620" cy="4706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399283" y="5190196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8496" y="5481809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Bendahara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r>
              <a:rPr lang="en-US" dirty="0" smtClean="0"/>
              <a:t> </a:t>
            </a:r>
            <a:r>
              <a:rPr lang="en-US" dirty="0" err="1" smtClean="0"/>
              <a:t>mencairkan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Mencetak</a:t>
            </a:r>
            <a:r>
              <a:rPr lang="en-US" sz="3600" dirty="0" smtClean="0"/>
              <a:t> Surat </a:t>
            </a:r>
            <a:r>
              <a:rPr lang="en-US" sz="3600" dirty="0" err="1" smtClean="0"/>
              <a:t>Perintah</a:t>
            </a:r>
            <a:r>
              <a:rPr lang="en-US" sz="3600" dirty="0" smtClean="0"/>
              <a:t> </a:t>
            </a:r>
            <a:r>
              <a:rPr lang="en-US" sz="3600" dirty="0" err="1" smtClean="0"/>
              <a:t>Pencairan</a:t>
            </a:r>
            <a:r>
              <a:rPr lang="en-US" sz="3600" dirty="0" smtClean="0"/>
              <a:t> Dana (SPPD)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10039644" cy="260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Surat </a:t>
            </a:r>
            <a:r>
              <a:rPr lang="en-US" sz="4000" dirty="0" err="1" smtClean="0"/>
              <a:t>Perintah</a:t>
            </a:r>
            <a:r>
              <a:rPr lang="en-US" sz="4000" dirty="0" smtClean="0"/>
              <a:t> </a:t>
            </a:r>
            <a:r>
              <a:rPr lang="en-US" sz="4000" dirty="0" err="1" smtClean="0"/>
              <a:t>Pencairan</a:t>
            </a:r>
            <a:r>
              <a:rPr lang="en-US" sz="4000" dirty="0" smtClean="0"/>
              <a:t> Dana (SPPD)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13" y="1324302"/>
            <a:ext cx="8912774" cy="53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AJUAN TUNTAS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Tuntas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214"/>
          <a:stretch/>
        </p:blipFill>
        <p:spPr>
          <a:xfrm>
            <a:off x="1371599" y="1324303"/>
            <a:ext cx="7943850" cy="50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MENU HIBAH PID SEMINAR NON-SCOPUS DAN SCOPUS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6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DOSEN MENGAJUKAN PROPOSAL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p\Downloads\DSN MENGAJUKAN PROPOS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0" b="4015"/>
          <a:stretch/>
        </p:blipFill>
        <p:spPr bwMode="auto">
          <a:xfrm>
            <a:off x="1468230" y="1315711"/>
            <a:ext cx="9677687" cy="47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68231" y="3011873"/>
            <a:ext cx="1323096" cy="104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03685" y="3011873"/>
            <a:ext cx="564545" cy="153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8176" y="2365542"/>
            <a:ext cx="134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PID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006737" y="2645537"/>
            <a:ext cx="492939" cy="63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99676" y="2460871"/>
            <a:ext cx="279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mengajukan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444316"/>
            <a:ext cx="80200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0" y="1390540"/>
            <a:ext cx="9027110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8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5" y="1974322"/>
            <a:ext cx="9556999" cy="39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>
            <a:off x="10185492" y="3497572"/>
            <a:ext cx="475561" cy="170006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61053" y="4066172"/>
            <a:ext cx="24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Kaprodi</a:t>
            </a:r>
            <a:r>
              <a:rPr lang="en-US" dirty="0" smtClean="0"/>
              <a:t> </a:t>
            </a:r>
            <a:r>
              <a:rPr lang="en-US" dirty="0" err="1" smtClean="0"/>
              <a:t>menyutujui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44" y="3454039"/>
            <a:ext cx="1340135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err="1" smtClean="0"/>
              <a:t>Kaprodi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97" y="1562369"/>
            <a:ext cx="10921056" cy="449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proposal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10798" y="4318612"/>
            <a:ext cx="1588024" cy="173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71840" y="4100370"/>
            <a:ext cx="564545" cy="2592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744857" y="4250506"/>
            <a:ext cx="321995" cy="218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1871" y="4359627"/>
            <a:ext cx="279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proposal PID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0" y="1612229"/>
            <a:ext cx="10458139" cy="425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149515"/>
            <a:ext cx="890337" cy="52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077984" y="5731841"/>
            <a:ext cx="400522" cy="169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09" y="5816691"/>
            <a:ext cx="279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/</a:t>
            </a:r>
            <a:r>
              <a:rPr lang="en-US" dirty="0" err="1" smtClean="0"/>
              <a:t>mengapprove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5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LPPI </a:t>
            </a:r>
            <a:r>
              <a:rPr lang="en-US" dirty="0" err="1"/>
              <a:t>menyutujui</a:t>
            </a:r>
            <a:r>
              <a:rPr lang="en-US" dirty="0"/>
              <a:t> </a:t>
            </a:r>
            <a:r>
              <a:rPr lang="en-US" dirty="0" err="1"/>
              <a:t>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862783"/>
            <a:ext cx="1340135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LPPI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0" y="1783254"/>
            <a:ext cx="11095911" cy="440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20579" y="2947738"/>
            <a:ext cx="16098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368535" y="4692316"/>
            <a:ext cx="518508" cy="280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27233" y="4788568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17" idx="1"/>
          </p:cNvCxnSpPr>
          <p:nvPr/>
        </p:nvCxnSpPr>
        <p:spPr>
          <a:xfrm>
            <a:off x="372979" y="3484788"/>
            <a:ext cx="447600" cy="491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7" y="1395104"/>
            <a:ext cx="9809914" cy="516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r>
              <a:rPr lang="en-US" dirty="0" smtClean="0"/>
              <a:t> PID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925054" y="5522495"/>
            <a:ext cx="664746" cy="3887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1076" y="5337829"/>
            <a:ext cx="33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/approve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6019549"/>
            <a:ext cx="782054" cy="52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WR1 MENYETUJUI 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" y="3553602"/>
            <a:ext cx="1340135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WR1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9" y="1501727"/>
            <a:ext cx="11018086" cy="445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20579" y="3509113"/>
            <a:ext cx="1609800" cy="2450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222777" y="4186568"/>
            <a:ext cx="518508" cy="280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28812" y="4467486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17" idx="1"/>
          </p:cNvCxnSpPr>
          <p:nvPr/>
        </p:nvCxnSpPr>
        <p:spPr>
          <a:xfrm>
            <a:off x="372979" y="4200666"/>
            <a:ext cx="447600" cy="533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2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Mengajukan</a:t>
            </a:r>
            <a:r>
              <a:rPr lang="en-US" dirty="0" smtClean="0"/>
              <a:t> proposal PID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8444430" cy="5206573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9816029" y="2941504"/>
            <a:ext cx="330506" cy="197201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66219" y="3558181"/>
            <a:ext cx="169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lama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>
            <a:off x="9816029" y="5073710"/>
            <a:ext cx="475561" cy="95663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291590" y="5367359"/>
            <a:ext cx="24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7" y="1395104"/>
            <a:ext cx="9809914" cy="516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r>
              <a:rPr lang="en-US" dirty="0" smtClean="0"/>
              <a:t> PID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925054" y="5522495"/>
            <a:ext cx="664746" cy="3887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1076" y="5337829"/>
            <a:ext cx="331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6019549"/>
            <a:ext cx="782054" cy="52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WR2 MENYETUJUI 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" y="3553602"/>
            <a:ext cx="1340135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smtClean="0"/>
              <a:t>WR2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9" y="1621302"/>
            <a:ext cx="11042558" cy="43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20579" y="3509113"/>
            <a:ext cx="1609800" cy="2450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222777" y="4186568"/>
            <a:ext cx="518508" cy="280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28812" y="4467486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17" idx="1"/>
          </p:cNvCxnSpPr>
          <p:nvPr/>
        </p:nvCxnSpPr>
        <p:spPr>
          <a:xfrm>
            <a:off x="372979" y="4200666"/>
            <a:ext cx="447600" cy="533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7" y="1395104"/>
            <a:ext cx="9809914" cy="516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r>
              <a:rPr lang="en-US" dirty="0" smtClean="0"/>
              <a:t> PID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925054" y="5522495"/>
            <a:ext cx="664746" cy="3887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1076" y="5337829"/>
            <a:ext cx="331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/>
              <a:t>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Hibah</a:t>
            </a:r>
            <a:r>
              <a:rPr lang="en-US" dirty="0" smtClean="0"/>
              <a:t> PID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6019549"/>
            <a:ext cx="782054" cy="52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KEUANGAN MENCAIRKAN DANA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758392"/>
            <a:ext cx="1050063" cy="523220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Tugas</a:t>
            </a:r>
            <a:r>
              <a:rPr lang="en-US" sz="1400" dirty="0" smtClean="0"/>
              <a:t> </a:t>
            </a:r>
            <a:r>
              <a:rPr lang="en-US" sz="1400" dirty="0" err="1" smtClean="0"/>
              <a:t>Keuangan</a:t>
            </a:r>
            <a:endParaRPr 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" y="1596080"/>
            <a:ext cx="11014123" cy="488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Menerbitkan</a:t>
            </a:r>
            <a:r>
              <a:rPr lang="en-US" sz="3600" dirty="0" smtClean="0"/>
              <a:t> Surat </a:t>
            </a:r>
            <a:r>
              <a:rPr lang="en-US" sz="3600" dirty="0" err="1" smtClean="0"/>
              <a:t>Perintah</a:t>
            </a:r>
            <a:r>
              <a:rPr lang="en-US" sz="3600" dirty="0" smtClean="0"/>
              <a:t> </a:t>
            </a:r>
            <a:r>
              <a:rPr lang="en-US" sz="3600" dirty="0" err="1" smtClean="0"/>
              <a:t>Pencairan</a:t>
            </a:r>
            <a:r>
              <a:rPr lang="en-US" sz="3600" dirty="0" smtClean="0"/>
              <a:t> Dana (SPPD)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98621" y="2173616"/>
            <a:ext cx="5465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6528" y="1823976"/>
            <a:ext cx="277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menerbitkan</a:t>
            </a:r>
            <a:r>
              <a:rPr lang="en-US" dirty="0" smtClean="0"/>
              <a:t> SPPD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2369" y="3494027"/>
            <a:ext cx="1498693" cy="2989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25032" y="3281612"/>
            <a:ext cx="329210" cy="556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95989" y="2911643"/>
            <a:ext cx="388632" cy="1688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99518" y="3020002"/>
            <a:ext cx="300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Checklist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diterbitkan</a:t>
            </a:r>
            <a:r>
              <a:rPr lang="en-US" dirty="0" smtClean="0"/>
              <a:t> SPPD-</a:t>
            </a:r>
            <a:r>
              <a:rPr lang="en-US" dirty="0" err="1" smtClean="0"/>
              <a:t>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Mencetak</a:t>
            </a:r>
            <a:r>
              <a:rPr lang="en-US" dirty="0" smtClean="0"/>
              <a:t> SPPD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Diterbitkan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5" y="2456161"/>
            <a:ext cx="10599237" cy="245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6907" y="3607255"/>
            <a:ext cx="1359568" cy="555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59105" y="3885090"/>
            <a:ext cx="48488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6855" y="3561925"/>
            <a:ext cx="300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SPPD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7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Surat </a:t>
            </a:r>
            <a:r>
              <a:rPr lang="en-US" sz="4000" dirty="0" err="1" smtClean="0"/>
              <a:t>Perintah</a:t>
            </a:r>
            <a:r>
              <a:rPr lang="en-US" sz="4000" dirty="0" smtClean="0"/>
              <a:t> </a:t>
            </a:r>
            <a:r>
              <a:rPr lang="en-US" sz="4000" dirty="0" err="1" smtClean="0"/>
              <a:t>Pencairan</a:t>
            </a:r>
            <a:r>
              <a:rPr lang="en-US" sz="4000" dirty="0" smtClean="0"/>
              <a:t> Dana (SPPD)</a:t>
            </a:r>
            <a:endParaRPr lang="en-US" sz="4000" dirty="0"/>
          </a:p>
        </p:txBody>
      </p:sp>
      <p:pic>
        <p:nvPicPr>
          <p:cNvPr id="5" name="Picture 2" descr="C:\Users\hp\Downloads\SPPD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00" y="1355557"/>
            <a:ext cx="7956132" cy="51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Pengusul</a:t>
            </a:r>
            <a:r>
              <a:rPr lang="en-US" dirty="0" smtClean="0"/>
              <a:t> </a:t>
            </a:r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420813"/>
            <a:ext cx="10783888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841690" y="5631932"/>
            <a:ext cx="5465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42333" y="5447267"/>
            <a:ext cx="240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melaporkan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Kaprodi</a:t>
            </a:r>
            <a:r>
              <a:rPr lang="en-US" dirty="0" smtClean="0"/>
              <a:t> </a:t>
            </a:r>
            <a:r>
              <a:rPr lang="en-US" dirty="0" err="1" smtClean="0"/>
              <a:t>menyutujui</a:t>
            </a:r>
            <a:r>
              <a:rPr lang="en-US" dirty="0" smtClean="0"/>
              <a:t> </a:t>
            </a:r>
            <a:r>
              <a:rPr lang="en-US" dirty="0" err="1" smtClean="0"/>
              <a:t>ajuan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Melaporkan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0" y="1348672"/>
            <a:ext cx="9642475" cy="519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048966" y="5631933"/>
            <a:ext cx="393445" cy="3682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48965" y="5232994"/>
            <a:ext cx="328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mengirim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5505" y="6075947"/>
            <a:ext cx="854242" cy="372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KAPRODI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4221466"/>
            <a:ext cx="1302726" cy="584775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Pelaporan</a:t>
            </a:r>
            <a:r>
              <a:rPr lang="en-US" sz="1600" dirty="0" smtClean="0"/>
              <a:t> Seminar</a:t>
            </a: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28" y="1781897"/>
            <a:ext cx="10778269" cy="429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Daftar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Seminar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Diapprove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225035" y="5142974"/>
            <a:ext cx="241737" cy="294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0505" y="5493065"/>
            <a:ext cx="13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21628" y="5275672"/>
            <a:ext cx="1517035" cy="804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1363" y="4873350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6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Seminar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08" y="1651899"/>
            <a:ext cx="8686800" cy="474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04737" y="5955631"/>
            <a:ext cx="625642" cy="42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34472" y="5553309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1075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94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hp\Downloads\BATALKAN KAPROD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9" b="17112"/>
          <a:stretch/>
        </p:blipFill>
        <p:spPr bwMode="auto">
          <a:xfrm>
            <a:off x="1082842" y="1395870"/>
            <a:ext cx="10371474" cy="427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397903" y="4624711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6348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LPPI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hp\Pictures\Screenshots\Screenshot (2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7" b="17189"/>
          <a:stretch/>
        </p:blipFill>
        <p:spPr bwMode="auto">
          <a:xfrm>
            <a:off x="1302726" y="1768642"/>
            <a:ext cx="9036576" cy="30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95966" y="2983534"/>
            <a:ext cx="1302726" cy="584775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Pelaporan</a:t>
            </a:r>
            <a:r>
              <a:rPr lang="en-US" sz="1600" dirty="0" smtClean="0"/>
              <a:t> Seminar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Daftar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Seminar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Diapprove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394856" y="4636057"/>
            <a:ext cx="241737" cy="294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17078" y="4961075"/>
            <a:ext cx="13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2726" y="3633535"/>
            <a:ext cx="1247970" cy="589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6494" y="3727148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4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Seminar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08" y="1651899"/>
            <a:ext cx="8686800" cy="474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04737" y="5955631"/>
            <a:ext cx="625642" cy="42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34472" y="5553309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1075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89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p\Downloads\BATALKAN LPP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t="14639" r="1977" b="12828"/>
          <a:stretch/>
        </p:blipFill>
        <p:spPr bwMode="auto">
          <a:xfrm>
            <a:off x="1371601" y="1278176"/>
            <a:ext cx="9420726" cy="458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397903" y="4624711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6348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WR1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4046" y="1429108"/>
            <a:ext cx="1340135" cy="646331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Menu </a:t>
            </a:r>
          </a:p>
          <a:p>
            <a:r>
              <a:rPr lang="en-US" dirty="0" err="1" smtClean="0"/>
              <a:t>Kaprodi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581150"/>
            <a:ext cx="9572625" cy="369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proposal PID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309687" y="1986211"/>
            <a:ext cx="1799077" cy="1495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45142" y="2075439"/>
            <a:ext cx="564545" cy="153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744858" y="4100370"/>
            <a:ext cx="321995" cy="218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1871" y="4206127"/>
            <a:ext cx="279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4070275"/>
            <a:ext cx="1302726" cy="523220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Pelaporan</a:t>
            </a:r>
            <a:r>
              <a:rPr lang="en-US" sz="1400" dirty="0" smtClean="0"/>
              <a:t> Seminar</a:t>
            </a:r>
            <a:endParaRPr lang="en-US" sz="1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2" y="1256486"/>
            <a:ext cx="10669786" cy="44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Daftar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Seminar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Diapprove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072634" y="4813930"/>
            <a:ext cx="241737" cy="294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58815" y="5161836"/>
            <a:ext cx="13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6432" y="4961074"/>
            <a:ext cx="1479884" cy="73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6229" y="4642071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Seminar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08" y="1651899"/>
            <a:ext cx="8686800" cy="474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04737" y="5955631"/>
            <a:ext cx="625642" cy="42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34472" y="5553309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1075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62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p\Downloads\BATALKAN W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20394" r="1515" b="7977"/>
          <a:stretch/>
        </p:blipFill>
        <p:spPr bwMode="auto">
          <a:xfrm>
            <a:off x="1243869" y="1275348"/>
            <a:ext cx="9836787" cy="472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241353" y="4770507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6348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WR2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347" y="4070275"/>
            <a:ext cx="1302726" cy="523220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Pelaporan</a:t>
            </a:r>
            <a:r>
              <a:rPr lang="en-US" sz="1400" dirty="0" smtClean="0"/>
              <a:t> Seminar</a:t>
            </a:r>
            <a:endParaRPr 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5" y="1275347"/>
            <a:ext cx="11033838" cy="456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Daftar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Seminar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Diapprove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314371" y="4813930"/>
            <a:ext cx="241737" cy="294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9683" y="5161836"/>
            <a:ext cx="13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6432" y="4961074"/>
            <a:ext cx="1576136" cy="874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6229" y="4642071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Seminar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08" y="1651899"/>
            <a:ext cx="8686800" cy="474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04737" y="5955631"/>
            <a:ext cx="625642" cy="42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34472" y="5553309"/>
            <a:ext cx="370265" cy="402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1075" y="5112477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menyetujui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3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ownloads\BATALKAN WR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10595" r="2174" b="16442"/>
          <a:stretch/>
        </p:blipFill>
        <p:spPr bwMode="auto">
          <a:xfrm>
            <a:off x="1105468" y="1378424"/>
            <a:ext cx="10153935" cy="498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Membatalkan</a:t>
            </a:r>
            <a:r>
              <a:rPr lang="en-US" sz="3600" dirty="0" smtClean="0"/>
              <a:t> </a:t>
            </a:r>
            <a:r>
              <a:rPr lang="en-US" sz="3600" dirty="0" err="1" smtClean="0"/>
              <a:t>persetujuan</a:t>
            </a:r>
            <a:r>
              <a:rPr lang="en-US" sz="3600" dirty="0" smtClean="0"/>
              <a:t> </a:t>
            </a:r>
            <a:r>
              <a:rPr lang="en-US" sz="3600" dirty="0" err="1" smtClean="0"/>
              <a:t>laporan</a:t>
            </a:r>
            <a:r>
              <a:rPr lang="en-US" sz="3600" dirty="0" smtClean="0"/>
              <a:t> PID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31715" y="4960650"/>
            <a:ext cx="219276" cy="380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26223" y="5363642"/>
            <a:ext cx="41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membatalkan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KEUANGAN </a:t>
            </a:r>
            <a:r>
              <a:rPr lang="en-US" dirty="0" err="1" smtClean="0"/>
              <a:t>mencairkan</a:t>
            </a:r>
            <a:r>
              <a:rPr lang="en-US" dirty="0" smtClean="0"/>
              <a:t> dana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Mencetak</a:t>
            </a:r>
            <a:r>
              <a:rPr lang="en-US" sz="3600" dirty="0" smtClean="0"/>
              <a:t> Surat </a:t>
            </a:r>
            <a:r>
              <a:rPr lang="en-US" sz="3600" dirty="0" err="1" smtClean="0"/>
              <a:t>Perintah</a:t>
            </a:r>
            <a:r>
              <a:rPr lang="en-US" sz="3600" dirty="0" smtClean="0"/>
              <a:t> </a:t>
            </a:r>
            <a:r>
              <a:rPr lang="en-US" sz="3600" dirty="0" err="1" smtClean="0"/>
              <a:t>Pencairan</a:t>
            </a:r>
            <a:r>
              <a:rPr lang="en-US" sz="3600" dirty="0" smtClean="0"/>
              <a:t> Dana (SPPD)</a:t>
            </a:r>
            <a:endParaRPr lang="en-US" sz="36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88" y="1574872"/>
            <a:ext cx="1085056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1650" y="1683882"/>
            <a:ext cx="1266707" cy="426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97540" y="1897316"/>
            <a:ext cx="55525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52799" y="1683882"/>
            <a:ext cx="394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menerbitkan</a:t>
            </a:r>
            <a:r>
              <a:rPr lang="en-US" dirty="0" smtClean="0"/>
              <a:t> SPPD </a:t>
            </a:r>
            <a:r>
              <a:rPr lang="en-US" dirty="0" err="1" smtClean="0"/>
              <a:t>Tahap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58447" y="2732020"/>
            <a:ext cx="388632" cy="1688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5003" y="2816468"/>
            <a:ext cx="300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Checklist </a:t>
            </a:r>
            <a:r>
              <a:rPr lang="en-US" dirty="0" err="1" smtClean="0"/>
              <a:t>ajuan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diterbitkan</a:t>
            </a:r>
            <a:r>
              <a:rPr lang="en-US" dirty="0" smtClean="0"/>
              <a:t> SPPD-</a:t>
            </a:r>
            <a:r>
              <a:rPr lang="en-US" dirty="0" err="1" smtClean="0"/>
              <a:t>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Mencetak</a:t>
            </a:r>
            <a:r>
              <a:rPr lang="en-US" dirty="0" smtClean="0"/>
              <a:t> SPPD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Diterbitkan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5" y="2456161"/>
            <a:ext cx="10599237" cy="245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6907" y="3607255"/>
            <a:ext cx="1359568" cy="555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59105" y="3885090"/>
            <a:ext cx="48488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6855" y="3561925"/>
            <a:ext cx="300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SPPD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9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Menyetujui</a:t>
            </a:r>
            <a:r>
              <a:rPr lang="en-US" dirty="0" smtClean="0"/>
              <a:t> proposal PID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24303"/>
            <a:ext cx="9171543" cy="53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63850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Surat </a:t>
            </a:r>
            <a:r>
              <a:rPr lang="en-US" sz="4000" dirty="0" err="1" smtClean="0"/>
              <a:t>Perintah</a:t>
            </a:r>
            <a:r>
              <a:rPr lang="en-US" sz="4000" dirty="0" smtClean="0"/>
              <a:t> </a:t>
            </a:r>
            <a:r>
              <a:rPr lang="en-US" sz="4000" dirty="0" err="1" smtClean="0"/>
              <a:t>Pencairan</a:t>
            </a:r>
            <a:r>
              <a:rPr lang="en-US" sz="4000" dirty="0" smtClean="0"/>
              <a:t> Dana (SPPD)</a:t>
            </a:r>
            <a:endParaRPr lang="en-US" sz="4000" dirty="0"/>
          </a:p>
        </p:txBody>
      </p:sp>
      <p:pic>
        <p:nvPicPr>
          <p:cNvPr id="25602" name="Picture 2" descr="C:\Users\hp\Downloads\SSPD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70" y="1394061"/>
            <a:ext cx="7242269" cy="505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AJUAN TUNTAS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TERIMAKASIH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449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217</TotalTime>
  <Words>573</Words>
  <Application>Microsoft Office PowerPoint</Application>
  <PresentationFormat>Custom</PresentationFormat>
  <Paragraphs>173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Crop</vt:lpstr>
      <vt:lpstr>Manual guide My UMS fitur PID</vt:lpstr>
      <vt:lpstr>MENU HIBAH PID PENELITIAN DAN PENGABDIAN</vt:lpstr>
      <vt:lpstr>DOSEN MENGAJUKAN PROPOSAL</vt:lpstr>
      <vt:lpstr>Mengajukan proposal PID</vt:lpstr>
      <vt:lpstr>Mengajukan proposal PID</vt:lpstr>
      <vt:lpstr>Mengajukan proposal PID</vt:lpstr>
      <vt:lpstr>Kaprodi menyutujui ajuan</vt:lpstr>
      <vt:lpstr>Menyetujui proposal PID</vt:lpstr>
      <vt:lpstr>Menyetujui proposal PID</vt:lpstr>
      <vt:lpstr>GJM assign reviewer</vt:lpstr>
      <vt:lpstr>Daftar Ajuan PID</vt:lpstr>
      <vt:lpstr>Pilih/Ganti Reviewer</vt:lpstr>
      <vt:lpstr>Reviewer sudah ter-plot</vt:lpstr>
      <vt:lpstr>Reviewer mereview ajuan</vt:lpstr>
      <vt:lpstr>Mereview ajuan</vt:lpstr>
      <vt:lpstr>Mereview ajuan berdasarkan kriteria</vt:lpstr>
      <vt:lpstr>Merekomendasi dana dan catatan perbaikan</vt:lpstr>
      <vt:lpstr>Mereview ajuan</vt:lpstr>
      <vt:lpstr>PENGUSUL MEREVISI PROPOSAL</vt:lpstr>
      <vt:lpstr>Merevisi proposal</vt:lpstr>
      <vt:lpstr>GJM memutuskan hasil ajuan</vt:lpstr>
      <vt:lpstr>Ajuan belum direvisi oleh pengusul</vt:lpstr>
      <vt:lpstr>Ajuan sudah direvisi oleh pengusul</vt:lpstr>
      <vt:lpstr>Hasil review</vt:lpstr>
      <vt:lpstr>Hasil review</vt:lpstr>
      <vt:lpstr>DEKAN menyetujui pencairan dana</vt:lpstr>
      <vt:lpstr>Ajuan disetujui oleh GJM</vt:lpstr>
      <vt:lpstr>Menyetujui pencairan dana</vt:lpstr>
      <vt:lpstr>Bendahara fakultas mencairkan dana</vt:lpstr>
      <vt:lpstr>Mencetak Surat Perintah Pencairan Dana (SPPD)</vt:lpstr>
      <vt:lpstr>Contoh Surat Perintah Pencairan Dana (SPPD)</vt:lpstr>
      <vt:lpstr>Pengusul melaporkan kegiatan</vt:lpstr>
      <vt:lpstr>Melaporkan kegiatan</vt:lpstr>
      <vt:lpstr>Melaporkan kegiatan</vt:lpstr>
      <vt:lpstr>GJM menyetujui laporan</vt:lpstr>
      <vt:lpstr>Menyetujui laporan PID</vt:lpstr>
      <vt:lpstr>Membatalkan persetujuan laporan PID</vt:lpstr>
      <vt:lpstr>Dekan menyetujui pencairan dana laporan</vt:lpstr>
      <vt:lpstr>Ajuan disetujui oleh GJM</vt:lpstr>
      <vt:lpstr>Menyetujui pencairan dana</vt:lpstr>
      <vt:lpstr>Membatalkan persetujuan laporan PID</vt:lpstr>
      <vt:lpstr>Bendahara fakultas mencairkan dana</vt:lpstr>
      <vt:lpstr>Mencetak Surat Perintah Pencairan Dana (SPPD)</vt:lpstr>
      <vt:lpstr>Contoh Surat Perintah Pencairan Dana (SPPD)</vt:lpstr>
      <vt:lpstr>AJUAN TUNTAS</vt:lpstr>
      <vt:lpstr>Tuntas</vt:lpstr>
      <vt:lpstr>MENU HIBAH PID SEMINAR NON-SCOPUS DAN SCOPUS</vt:lpstr>
      <vt:lpstr>DOSEN MENGAJUKAN PROPOSAL</vt:lpstr>
      <vt:lpstr>Mengajukan proposal PID</vt:lpstr>
      <vt:lpstr>Mengajukan proposal PID</vt:lpstr>
      <vt:lpstr>Mengajukan proposal PID</vt:lpstr>
      <vt:lpstr>Kaprodi menyutujui ajuan</vt:lpstr>
      <vt:lpstr>Menyetujui proposal PID</vt:lpstr>
      <vt:lpstr>Menyetujui proposal PID</vt:lpstr>
      <vt:lpstr>LPPI menyutujui ajuan</vt:lpstr>
      <vt:lpstr>Daftar Ajuan PID</vt:lpstr>
      <vt:lpstr>Menyetujui Ajuan Hibah PID</vt:lpstr>
      <vt:lpstr>WR1 MENYETUJUI AJUAN</vt:lpstr>
      <vt:lpstr>Daftar Ajuan PID</vt:lpstr>
      <vt:lpstr>Menyetujui Ajuan Hibah PID</vt:lpstr>
      <vt:lpstr>WR2 MENYETUJUI AJUAN</vt:lpstr>
      <vt:lpstr>Daftar Ajuan PID</vt:lpstr>
      <vt:lpstr>Menyetujui Ajuan Hibah PID</vt:lpstr>
      <vt:lpstr>KEUANGAN MENCAIRKAN DANA</vt:lpstr>
      <vt:lpstr>Menerbitkan Surat Perintah Pencairan Dana (SPPD)</vt:lpstr>
      <vt:lpstr>Mencetak SPPD yang Sudah Diterbitkan</vt:lpstr>
      <vt:lpstr>Contoh Surat Perintah Pencairan Dana (SPPD)</vt:lpstr>
      <vt:lpstr>Pengusul melaporkan kegiatan</vt:lpstr>
      <vt:lpstr>Melaporkan kegiatan</vt:lpstr>
      <vt:lpstr>Melaporkan kegiatan</vt:lpstr>
      <vt:lpstr>KAPRODI menyetujui laporan</vt:lpstr>
      <vt:lpstr>Daftar Laporan Seminar Untuk Diapprove</vt:lpstr>
      <vt:lpstr>Menyetujui Laporan Seminar</vt:lpstr>
      <vt:lpstr>Membatalkan persetujuan laporan PID</vt:lpstr>
      <vt:lpstr>LPPI menyetujui laporan</vt:lpstr>
      <vt:lpstr>Daftar Laporan Seminar Untuk Diapprove</vt:lpstr>
      <vt:lpstr>Menyetujui Laporan Seminar</vt:lpstr>
      <vt:lpstr>Membatalkan persetujuan laporan PID</vt:lpstr>
      <vt:lpstr>WR1 menyetujui laporan</vt:lpstr>
      <vt:lpstr>Daftar Laporan Seminar Untuk Diapprove</vt:lpstr>
      <vt:lpstr>Menyetujui Laporan Seminar</vt:lpstr>
      <vt:lpstr>Membatalkan persetujuan laporan PID</vt:lpstr>
      <vt:lpstr>WR2 menyetujui laporan</vt:lpstr>
      <vt:lpstr>Daftar Laporan Seminar Untuk Diapprove</vt:lpstr>
      <vt:lpstr>Menyetujui Laporan Seminar</vt:lpstr>
      <vt:lpstr>Membatalkan persetujuan laporan PID</vt:lpstr>
      <vt:lpstr> KEUANGAN mencairkan dana</vt:lpstr>
      <vt:lpstr>Mencetak Surat Perintah Pencairan Dana (SPPD)</vt:lpstr>
      <vt:lpstr>Mencetak SPPD yang Sudah Diterbitkan</vt:lpstr>
      <vt:lpstr>Contoh Surat Perintah Pencairan Dana (SPPD)</vt:lpstr>
      <vt:lpstr>AJUAN TUNTAS</vt:lpstr>
      <vt:lpstr>TERIMAKASIH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GJM</dc:title>
  <dc:creator>LENOVO</dc:creator>
  <cp:lastModifiedBy>hp</cp:lastModifiedBy>
  <cp:revision>21</cp:revision>
  <dcterms:created xsi:type="dcterms:W3CDTF">2019-12-10T06:44:00Z</dcterms:created>
  <dcterms:modified xsi:type="dcterms:W3CDTF">2021-05-29T03:51:19Z</dcterms:modified>
</cp:coreProperties>
</file>